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6106" y="625793"/>
            <a:ext cx="1273612" cy="321826"/>
          </a:xfrm>
          <a:prstGeom prst="roundRect">
            <a:avLst>
              <a:gd name="adj" fmla="val 18427"/>
            </a:avLst>
          </a:prstGeom>
          <a:noFill/>
          <a:ln w="7620">
            <a:solidFill>
              <a:srgbClr val="8C98C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9572" y="716161"/>
            <a:ext cx="141089" cy="1410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51146" y="686276"/>
            <a:ext cx="835104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26106" y="1002506"/>
            <a:ext cx="5942886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26106" y="1759982"/>
            <a:ext cx="12178070" cy="1058942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8966" y="1782842"/>
            <a:ext cx="705922" cy="1013222"/>
          </a:xfrm>
          <a:prstGeom prst="roundRect">
            <a:avLst>
              <a:gd name="adj" fmla="val 6615"/>
            </a:avLst>
          </a:prstGeom>
          <a:solidFill>
            <a:srgbClr val="283157"/>
          </a:solidFill>
          <a:ln/>
        </p:spPr>
      </p:sp>
      <p:sp>
        <p:nvSpPr>
          <p:cNvPr id="8" name="Text 5"/>
          <p:cNvSpPr/>
          <p:nvPr/>
        </p:nvSpPr>
        <p:spPr>
          <a:xfrm>
            <a:off x="1465778" y="2123956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92166" y="1959293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92166" y="2317433"/>
            <a:ext cx="1111269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 exclusive benefits—only 27% subscribe despite similar spending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26106" y="2956203"/>
            <a:ext cx="12178070" cy="1058942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8966" y="2979063"/>
            <a:ext cx="705922" cy="1013222"/>
          </a:xfrm>
          <a:prstGeom prst="roundRect">
            <a:avLst>
              <a:gd name="adj" fmla="val 6615"/>
            </a:avLst>
          </a:prstGeom>
          <a:solidFill>
            <a:srgbClr val="283157"/>
          </a:solidFill>
          <a:ln/>
        </p:spPr>
      </p:sp>
      <p:sp>
        <p:nvSpPr>
          <p:cNvPr id="13" name="Text 10"/>
          <p:cNvSpPr/>
          <p:nvPr/>
        </p:nvSpPr>
        <p:spPr>
          <a:xfrm>
            <a:off x="1465778" y="3320177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92166" y="3155513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92166" y="3513653"/>
            <a:ext cx="1111269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Reward repeat buyers to strengthen the 80% loyal customer base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26106" y="4152424"/>
            <a:ext cx="12178070" cy="1058942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8966" y="4175284"/>
            <a:ext cx="705922" cy="1013222"/>
          </a:xfrm>
          <a:prstGeom prst="roundRect">
            <a:avLst>
              <a:gd name="adj" fmla="val 6615"/>
            </a:avLst>
          </a:prstGeom>
          <a:solidFill>
            <a:srgbClr val="283157"/>
          </a:solidFill>
          <a:ln/>
        </p:spPr>
      </p:sp>
      <p:sp>
        <p:nvSpPr>
          <p:cNvPr id="18" name="Text 15"/>
          <p:cNvSpPr/>
          <p:nvPr/>
        </p:nvSpPr>
        <p:spPr>
          <a:xfrm>
            <a:off x="1465778" y="4516398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92166" y="4351734"/>
            <a:ext cx="246054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92166" y="4709874"/>
            <a:ext cx="1111269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promotions with margins—some products 50% discounted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26106" y="5348645"/>
            <a:ext cx="12178070" cy="1058942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8966" y="5371505"/>
            <a:ext cx="705922" cy="1013222"/>
          </a:xfrm>
          <a:prstGeom prst="roundRect">
            <a:avLst>
              <a:gd name="adj" fmla="val 6615"/>
            </a:avLst>
          </a:prstGeom>
          <a:solidFill>
            <a:srgbClr val="283157"/>
          </a:solidFill>
          <a:ln/>
        </p:spPr>
      </p:sp>
      <p:sp>
        <p:nvSpPr>
          <p:cNvPr id="23" name="Text 20"/>
          <p:cNvSpPr/>
          <p:nvPr/>
        </p:nvSpPr>
        <p:spPr>
          <a:xfrm>
            <a:off x="1465778" y="5712619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92166" y="5547955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92166" y="5906095"/>
            <a:ext cx="1111269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 top-rated items (Gloves, Sandals, Boots) in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26106" y="6544866"/>
            <a:ext cx="12178070" cy="1058942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8966" y="6567726"/>
            <a:ext cx="705922" cy="1013222"/>
          </a:xfrm>
          <a:prstGeom prst="roundRect">
            <a:avLst>
              <a:gd name="adj" fmla="val 6615"/>
            </a:avLst>
          </a:prstGeom>
          <a:solidFill>
            <a:srgbClr val="283157"/>
          </a:solidFill>
          <a:ln/>
        </p:spPr>
      </p:sp>
      <p:sp>
        <p:nvSpPr>
          <p:cNvPr id="28" name="Text 25"/>
          <p:cNvSpPr/>
          <p:nvPr/>
        </p:nvSpPr>
        <p:spPr>
          <a:xfrm>
            <a:off x="1465778" y="6908840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92166" y="674417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92166" y="7102316"/>
            <a:ext cx="1111269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Young Adults and express-shipping users for highest ROI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07788"/>
            <a:ext cx="2154555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43018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375773"/>
            <a:ext cx="16102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824758"/>
            <a:ext cx="9408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Understanding Customer Behavior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87369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Scale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9855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3,900 transactions analyzed across multiple product categories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7369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459855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Spending patterns, customer segments, product preferences, subscriptions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87369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Goal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459855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Drive data-informed business decisions and growth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62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95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90242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demographics (Age, Gender, Location)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Purchase details (Item, Category, Amount, Season)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Shopping behavior (Discounts, Reviews, Shipping)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Subscription status tracking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104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57422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Rows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07093" y="47104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57422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020395" y="47104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57422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62326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Review Rating only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02715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C98C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467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7750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3739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405664"/>
            <a:ext cx="3077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8074"/>
            <a:ext cx="2850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668661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5103"/>
            <a:ext cx="11243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4088"/>
            <a:ext cx="8103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&amp; Customer Patterns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46696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22949"/>
          </a:solidFill>
          <a:ln/>
        </p:spPr>
      </p:sp>
      <p:sp>
        <p:nvSpPr>
          <p:cNvPr id="8" name="Text 4"/>
          <p:cNvSpPr/>
          <p:nvPr/>
        </p:nvSpPr>
        <p:spPr>
          <a:xfrm>
            <a:off x="4334470" y="6990398"/>
            <a:ext cx="52518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C7CBB"/>
          </a:solidFill>
          <a:ln/>
        </p:spPr>
      </p:sp>
      <p:sp>
        <p:nvSpPr>
          <p:cNvPr id="10" name="Text 6"/>
          <p:cNvSpPr/>
          <p:nvPr/>
        </p:nvSpPr>
        <p:spPr>
          <a:xfrm>
            <a:off x="5299829" y="6990398"/>
            <a:ext cx="7952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38943" y="2727960"/>
            <a:ext cx="2913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38943" y="330910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 customers generate 68% of total revenue, more than double female customer spend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38943" y="4766343"/>
            <a:ext cx="4205168" cy="3595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638943" y="5057418"/>
            <a:ext cx="3642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638943" y="563856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839 customers used discounts but still spent above average ($60), showing smart shoppers who aren't price-sensitive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8377"/>
            <a:ext cx="108704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Top-Rated Products &amp; Shipping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7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Highest-Rated Items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905720"/>
            <a:ext cx="5701427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905720"/>
            <a:ext cx="4390073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6665238" y="2905720"/>
            <a:ext cx="5081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96299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2905720"/>
            <a:ext cx="5701546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6884" y="2905720"/>
            <a:ext cx="4390073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11" name="Text 9"/>
          <p:cNvSpPr/>
          <p:nvPr/>
        </p:nvSpPr>
        <p:spPr>
          <a:xfrm>
            <a:off x="13328452" y="2905720"/>
            <a:ext cx="5081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396299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892873"/>
            <a:ext cx="5676424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4892873"/>
            <a:ext cx="4313992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16" name="Text 14"/>
          <p:cNvSpPr/>
          <p:nvPr/>
        </p:nvSpPr>
        <p:spPr>
          <a:xfrm>
            <a:off x="6640235" y="4892873"/>
            <a:ext cx="5331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459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501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6884" y="4892873"/>
            <a:ext cx="5676543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56884" y="4892873"/>
            <a:ext cx="4314111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13303448" y="4892873"/>
            <a:ext cx="5331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5459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56884" y="59501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5682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Express shipping customers spend $2 more on average ($60.48 vs $58.46 standard)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711518"/>
            <a:ext cx="5395674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Subscription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424" y="1648301"/>
            <a:ext cx="22860" cy="4497705"/>
          </a:xfrm>
          <a:prstGeom prst="roundRect">
            <a:avLst>
              <a:gd name="adj" fmla="val 38239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751284" y="1648301"/>
            <a:ext cx="7687151" cy="2057876"/>
          </a:xfrm>
          <a:prstGeom prst="rect">
            <a:avLst/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9406" y="186404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59406" y="2303740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1,053 customers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9406" y="2737485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spend: $59.49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9406" y="3171230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revenue: $62,645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1284" y="4088130"/>
            <a:ext cx="7687151" cy="2057876"/>
          </a:xfrm>
          <a:prstGeom prst="rect">
            <a:avLst/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9406" y="4303871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59406" y="4743569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2,847 customers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9406" y="5177314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spend: $59.87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9406" y="5611058"/>
            <a:ext cx="72632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revenue: $170,436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8424" y="6360795"/>
            <a:ext cx="7687151" cy="1157288"/>
          </a:xfrm>
          <a:prstGeom prst="roundRect">
            <a:avLst>
              <a:gd name="adj" fmla="val 7554"/>
            </a:avLst>
          </a:prstGeom>
          <a:solidFill>
            <a:srgbClr val="181E34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46" y="6652141"/>
            <a:ext cx="260152" cy="20812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404818" y="6603802"/>
            <a:ext cx="680263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Only 27% subscribe, but spending is nearly identical—huge opportunity to convert non-subscribers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567690"/>
            <a:ext cx="11530251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Segmentation &amp; Product Performance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8914" y="1654135"/>
            <a:ext cx="6250781" cy="53507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6510" y="3258172"/>
            <a:ext cx="2410555" cy="301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 — 3,116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69507" y="3076041"/>
            <a:ext cx="2099861" cy="301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Returning — 701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530290" y="5583017"/>
            <a:ext cx="1821308" cy="301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New — 83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99254" y="6957480"/>
            <a:ext cx="843010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80% of customers are loyal repeat buyers—retention is strong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9480590" y="1456134"/>
            <a:ext cx="4601885" cy="6205657"/>
          </a:xfrm>
          <a:prstGeom prst="roundRect">
            <a:avLst>
              <a:gd name="adj" fmla="val 3126"/>
            </a:avLst>
          </a:prstGeom>
          <a:solidFill>
            <a:srgbClr val="8C98CA"/>
          </a:solidFill>
          <a:ln/>
        </p:spPr>
      </p:sp>
      <p:sp>
        <p:nvSpPr>
          <p:cNvPr id="9" name="Text 6"/>
          <p:cNvSpPr/>
          <p:nvPr/>
        </p:nvSpPr>
        <p:spPr>
          <a:xfrm>
            <a:off x="9680377" y="3268266"/>
            <a:ext cx="362319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680377" y="3756422"/>
            <a:ext cx="420231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5 items with highest discount rates: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80377" y="4215289"/>
            <a:ext cx="4202311" cy="1503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Hat (50%)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Sneakers (49.66%)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Coat (49.07%)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Sweater (48.17%)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Pants (47.37%)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65058"/>
            <a:ext cx="2374106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48745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433042"/>
            <a:ext cx="18297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882027"/>
            <a:ext cx="6681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 Insights Overview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30968"/>
            <a:ext cx="1480185" cy="1480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57463" y="3930968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557463" y="4421386"/>
            <a:ext cx="2394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Clothing dominates with $100K revenue and 1,800 sales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930968"/>
            <a:ext cx="1480185" cy="1480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99565" y="3930968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999565" y="4775716"/>
            <a:ext cx="2394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Young Adults lead revenue at $50K and 1,200 sales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930968"/>
            <a:ext cx="1480185" cy="14801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441668" y="3930968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Quality Metrics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441668" y="4421386"/>
            <a:ext cx="2394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3.75 review rating across all products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2026-02-05T11:39:34Z</dcterms:created>
  <dcterms:modified xsi:type="dcterms:W3CDTF">2026-02-05T11:39:34Z</dcterms:modified>
</cp:coreProperties>
</file>